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44" autoAdjust="0"/>
  </p:normalViewPr>
  <p:slideViewPr>
    <p:cSldViewPr>
      <p:cViewPr>
        <p:scale>
          <a:sx n="56" d="100"/>
          <a:sy n="56" d="100"/>
        </p:scale>
        <p:origin x="-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496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9569-9AB2-4FA5-942B-E78D82BA311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B4E19-9B3D-4F99-9CE4-26BA51FBD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2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ABA3AB-EAAF-478C-9609-22E253C8BE0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FEE4B2-3AA8-4F5E-AD03-864ECECB0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1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US" sz="1100" b="1" dirty="0">
                <a:ea typeface="Calibri"/>
                <a:cs typeface="Times New Roman"/>
              </a:rPr>
              <a:t>Learning Objectives</a:t>
            </a:r>
            <a:endParaRPr lang="en-US" sz="1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1100" i="1" dirty="0">
                <a:ea typeface="Calibri"/>
                <a:cs typeface="Times New Roman"/>
              </a:rPr>
              <a:t>Participants will:</a:t>
            </a:r>
            <a:endParaRPr lang="en-US" sz="1100" dirty="0">
              <a:ea typeface="Calibri"/>
              <a:cs typeface="Times New Roman"/>
            </a:endParaRPr>
          </a:p>
          <a:p>
            <a:pPr marL="349415" indent="-349415">
              <a:lnSpc>
                <a:spcPct val="115000"/>
              </a:lnSpc>
              <a:buFont typeface="Symbol"/>
              <a:buChar char=""/>
            </a:pPr>
            <a:r>
              <a:rPr lang="en-US" sz="1100" dirty="0">
                <a:ea typeface="Calibri"/>
                <a:cs typeface="Times New Roman"/>
              </a:rPr>
              <a:t>Become aware of the history and evolution of the seminar.  </a:t>
            </a:r>
          </a:p>
          <a:p>
            <a:pPr marL="349415" indent="-349415">
              <a:lnSpc>
                <a:spcPct val="115000"/>
              </a:lnSpc>
              <a:buFont typeface="Symbol"/>
              <a:buChar char=""/>
            </a:pPr>
            <a:r>
              <a:rPr lang="en-US" sz="1100" dirty="0">
                <a:ea typeface="Calibri"/>
                <a:cs typeface="Times New Roman"/>
              </a:rPr>
              <a:t>Learn more about the faith leaders in the room.</a:t>
            </a:r>
          </a:p>
          <a:p>
            <a:pPr marL="349415" indent="-349415">
              <a:lnSpc>
                <a:spcPct val="115000"/>
              </a:lnSpc>
              <a:spcAft>
                <a:spcPts val="1019"/>
              </a:spcAft>
              <a:buFont typeface="Symbol"/>
              <a:buChar char=""/>
            </a:pPr>
            <a:r>
              <a:rPr lang="en-US" sz="1100" dirty="0">
                <a:ea typeface="Calibri"/>
                <a:cs typeface="Times New Roman"/>
              </a:rPr>
              <a:t>Become familiar with the resource manual.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5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>
              <a:buFont typeface="+mj-lt"/>
              <a:buAutoNum type="arabicPeriod"/>
            </a:pPr>
            <a:r>
              <a:rPr lang="en-US" sz="1100" dirty="0"/>
              <a:t>Welcome everyone; introduce yourself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Acknowledge and thank sponsors of today’s </a:t>
            </a:r>
            <a:r>
              <a:rPr lang="en-US" sz="1100" dirty="0" smtClean="0"/>
              <a:t>program.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 smtClean="0"/>
              <a:t>Note </a:t>
            </a:r>
            <a:r>
              <a:rPr lang="en-US" sz="1100" dirty="0"/>
              <a:t>faculty bios included in binder; introduce each faculty member individually when he/she is presenting, reading, leading, etc.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Housekeeping details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sz="1100" dirty="0"/>
              <a:t>Location of restrooms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sz="1100" dirty="0"/>
              <a:t>Ask people to turn off cell phones (and check to make sure neighbor turned his/</a:t>
            </a:r>
            <a:r>
              <a:rPr lang="en-US" sz="1100" dirty="0" err="1"/>
              <a:t>her’s</a:t>
            </a:r>
            <a:r>
              <a:rPr lang="en-US" sz="1100" dirty="0"/>
              <a:t> off also!) or put on vibrate and take important calls outside.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sz="1100" dirty="0"/>
              <a:t>If taking pictures, ask permission (and promise only to take flattering ones!)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Review agenda – note everything happens in plenary session; when breaks and lunch occurs, etc.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Pre-reading and preparation – if haven’t completed your Life Activities form, Personal Reflection survey and Advance Health Care Directive, please do so during lunch. You will need those documents for this afternoon’s sessions.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Review resource binder – explain tabs, contents, materials in pockets, etc.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sz="1100" dirty="0"/>
              <a:t>Front section – agenda, info about sponsoring organizations, list of faculty, participant list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sz="1100" dirty="0"/>
              <a:t>Tabbed sections – plenary sessions with PPT slides and/or other materials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sz="1100" dirty="0"/>
              <a:t>Resource section – list of readings, media resources, other materials as determined</a:t>
            </a:r>
          </a:p>
          <a:p>
            <a:pPr marL="640594" lvl="1" indent="-174708">
              <a:buFont typeface="Arial" pitchFamily="34" charset="0"/>
              <a:buChar char="•"/>
            </a:pPr>
            <a:r>
              <a:rPr lang="en-US" sz="1100" dirty="0"/>
              <a:t>Back pocket – </a:t>
            </a:r>
            <a:r>
              <a:rPr lang="en-US" sz="1100" i="1" dirty="0"/>
              <a:t>Finding Your Way</a:t>
            </a:r>
            <a:r>
              <a:rPr lang="en-US" sz="1100" dirty="0"/>
              <a:t> booklet, other materials as determined</a:t>
            </a:r>
          </a:p>
          <a:p>
            <a:pPr marL="232943" indent="-232943">
              <a:buFont typeface="+mj-lt"/>
              <a:buAutoNum type="arabicPeriod"/>
            </a:pPr>
            <a:r>
              <a:rPr lang="en-US" sz="1100" dirty="0"/>
              <a:t>If you are providing CE’s, explain process. If not, consider providing a certificate of attendance; helpful for clergy and other faith leaders to receive.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4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program one of 5 pilot programs being offered this month in various parts of California. These pilots are the final stage before we create a curriculum which will be readily available for groups to use. </a:t>
            </a:r>
          </a:p>
          <a:p>
            <a:endParaRPr lang="en-US" dirty="0" smtClean="0"/>
          </a:p>
          <a:p>
            <a:r>
              <a:rPr lang="en-US" dirty="0" smtClean="0"/>
              <a:t>At the close of today we would really appreciate your feedback so that we can incorporate it in the final version of the curriculum.</a:t>
            </a:r>
          </a:p>
          <a:p>
            <a:endParaRPr lang="en-US" dirty="0" smtClean="0"/>
          </a:p>
          <a:p>
            <a:r>
              <a:rPr lang="en-US" dirty="0" smtClean="0"/>
              <a:t>The feed back form also asks for your e-mail and phone number. This is because in month or two we will be doing a survey-monkey and ask you to consider, retrospectively, your </a:t>
            </a:r>
            <a:r>
              <a:rPr lang="en-US" smtClean="0"/>
              <a:t>thoughts about </a:t>
            </a:r>
            <a:r>
              <a:rPr lang="en-US" dirty="0" smtClean="0"/>
              <a:t>this seminar and consider ways in which attending and participating today has effected or influenced your work in your faith community. Then in about 3 months we will make a few calls to have a more in-depth conversation about your response to this seminar.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1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EE4B2-3AA8-4F5E-AD03-864ECECB02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1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8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3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C4DC7-985C-4F84-8DC8-9FEE1EFC601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63419-C52F-4F48-B3C4-B19C43937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3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Partners in Caring:</a:t>
            </a:r>
            <a:br>
              <a:rPr lang="en-US" b="1" dirty="0" smtClean="0"/>
            </a:br>
            <a:r>
              <a:rPr lang="en-US" b="1" dirty="0" smtClean="0"/>
              <a:t>A Seminar for Faith Leaders on </a:t>
            </a:r>
            <a:br>
              <a:rPr lang="en-US" b="1" dirty="0" smtClean="0"/>
            </a:br>
            <a:r>
              <a:rPr lang="en-US" b="1" dirty="0" smtClean="0"/>
              <a:t>End-of-Life Care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Setting the Stage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14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Welcome &amp; Introductions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Recognition of sponsors and others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Introduction of faculty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Housekeeping details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agenda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Pre-reading and preparation for today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Resource binder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Continuing education credits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32273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Purpose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marL="571500" lvl="1" indent="-571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To enhance the ability of faith leaders to support and provide spiritual care to dying individuals and their families</a:t>
            </a:r>
          </a:p>
          <a:p>
            <a:pPr marL="571500" lvl="1" indent="-571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 affirm the value and clarify the role of faith leaders during the dying process</a:t>
            </a:r>
          </a:p>
          <a:p>
            <a:pPr marL="571500" lvl="1" indent="-571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o encourage active involvement in providing supportive end-of-life care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7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Evaluations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feedback is very important.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Please complete the evaluation and provide us with your email address and phone number.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Thank you! 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1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Acknowledgements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4437"/>
            <a:ext cx="80010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Center for HealthCare Decisions, creator </a:t>
            </a: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i="1" baseline="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Partners in Caring:</a:t>
            </a:r>
            <a:r>
              <a:rPr lang="en-US" sz="2800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i="1" baseline="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seminar for faith leaders on end-of-life care</a:t>
            </a: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, upon which this curriculum is based.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Co-creators and lead </a:t>
            </a:r>
            <a:r>
              <a:rPr lang="en-US" sz="2800" i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faculty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Michael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GuntherMaher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MD, FACP, and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Ellen Robinson-Haynes, MTS, MA.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We would like to thank the following for their work in developing this curriculum: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60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The Seminar Toolkit was made possible by a grant from The </a:t>
            </a:r>
            <a:r>
              <a:rPr lang="en-US" baseline="0" dirty="0" err="1" smtClean="0">
                <a:latin typeface="Arial" pitchFamily="34" charset="0"/>
                <a:cs typeface="Arial" pitchFamily="34" charset="0"/>
              </a:rPr>
              <a:t>Archstone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Foundation. </a:t>
            </a:r>
          </a:p>
          <a:p>
            <a:pPr marL="0" indent="0" algn="ctr">
              <a:buNone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baseline="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The Coalition for Compassionate Care </a:t>
            </a:r>
            <a:br>
              <a:rPr lang="en-US" baseline="0" dirty="0" smtClean="0">
                <a:latin typeface="Arial" pitchFamily="34" charset="0"/>
                <a:cs typeface="Arial" pitchFamily="34" charset="0"/>
              </a:rPr>
            </a:br>
            <a:r>
              <a:rPr lang="en-US" baseline="0" dirty="0" smtClean="0">
                <a:latin typeface="Arial" pitchFamily="34" charset="0"/>
                <a:cs typeface="Arial" pitchFamily="34" charset="0"/>
              </a:rPr>
              <a:t>of California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coordinates the Partners in Faith Project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133" y="5257800"/>
            <a:ext cx="3259667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95" y="1905000"/>
            <a:ext cx="137159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597</Words>
  <Application>Microsoft Office PowerPoint</Application>
  <PresentationFormat>On-screen Show (4:3)</PresentationFormat>
  <Paragraphs>59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Partners in Caring: A Seminar for Faith Leaders on  End-of-Life Care </vt:lpstr>
      <vt:lpstr>Welcome &amp; Introductions</vt:lpstr>
      <vt:lpstr> Purpose </vt:lpstr>
      <vt:lpstr>Evaluations</vt:lpstr>
      <vt:lpstr>Acknowledgements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Glasmire</dc:creator>
  <cp:lastModifiedBy>Ellen Hickey</cp:lastModifiedBy>
  <cp:revision>35</cp:revision>
  <cp:lastPrinted>2013-08-21T19:35:05Z</cp:lastPrinted>
  <dcterms:created xsi:type="dcterms:W3CDTF">2013-07-30T17:01:09Z</dcterms:created>
  <dcterms:modified xsi:type="dcterms:W3CDTF">2015-06-03T19:53:05Z</dcterms:modified>
</cp:coreProperties>
</file>